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9"/>
  </p:notesMasterIdLst>
  <p:sldIdLst>
    <p:sldId id="256" r:id="rId2"/>
    <p:sldId id="261" r:id="rId3"/>
    <p:sldId id="257" r:id="rId4"/>
    <p:sldId id="262" r:id="rId5"/>
    <p:sldId id="258" r:id="rId6"/>
    <p:sldId id="259" r:id="rId7"/>
    <p:sldId id="260"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64" d="100"/>
          <a:sy n="64" d="100"/>
        </p:scale>
        <p:origin x="-1776" y="-96"/>
      </p:cViewPr>
      <p:guideLst>
        <p:guide orient="horz" pos="2160"/>
        <p:guide pos="2880"/>
      </p:guideLst>
    </p:cSldViewPr>
  </p:slideViewPr>
  <p:notesTextViewPr>
    <p:cViewPr>
      <p:scale>
        <a:sx n="100" d="100"/>
        <a:sy n="100" d="100"/>
      </p:scale>
      <p:origin x="0" y="32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notesMaster" Target="notesMasters/notesMaster1.xml"/><Relationship Id="rId10" Type="http://schemas.openxmlformats.org/officeDocument/2006/relationships/printerSettings" Target="printerSettings/printerSettings1.bin"/></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C94A035-D84B-6A41-BAB5-5E8F02CAC636}" type="datetimeFigureOut">
              <a:rPr lang="en-US" smtClean="0"/>
              <a:t>8/9/13</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124206-87F9-244D-9851-89E5680EB54D}" type="slidenum">
              <a:rPr lang="en-US" smtClean="0"/>
              <a:t>‹#›</a:t>
            </a:fld>
            <a:endParaRPr lang="en-US" dirty="0"/>
          </a:p>
        </p:txBody>
      </p:sp>
    </p:spTree>
    <p:extLst>
      <p:ext uri="{BB962C8B-B14F-4D97-AF65-F5344CB8AC3E}">
        <p14:creationId xmlns:p14="http://schemas.microsoft.com/office/powerpoint/2010/main" val="82571154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Day One</a:t>
            </a:r>
          </a:p>
          <a:p>
            <a:r>
              <a:rPr lang="en-US" dirty="0" smtClean="0"/>
              <a:t>Have students write,</a:t>
            </a:r>
            <a:r>
              <a:rPr lang="en-US" baseline="0" dirty="0" smtClean="0"/>
              <a:t> “Flight” by John Steinbeck in their notebooks</a:t>
            </a:r>
            <a:endParaRPr lang="en-US" dirty="0"/>
          </a:p>
        </p:txBody>
      </p:sp>
      <p:sp>
        <p:nvSpPr>
          <p:cNvPr id="4" name="Slide Number Placeholder 3"/>
          <p:cNvSpPr>
            <a:spLocks noGrp="1"/>
          </p:cNvSpPr>
          <p:nvPr>
            <p:ph type="sldNum" sz="quarter" idx="10"/>
          </p:nvPr>
        </p:nvSpPr>
        <p:spPr/>
        <p:txBody>
          <a:bodyPr/>
          <a:lstStyle/>
          <a:p>
            <a:fld id="{DD124206-87F9-244D-9851-89E5680EB54D}" type="slidenum">
              <a:rPr lang="en-US" smtClean="0"/>
              <a:t>1</a:t>
            </a:fld>
            <a:endParaRPr lang="en-US" dirty="0"/>
          </a:p>
        </p:txBody>
      </p:sp>
    </p:spTree>
    <p:extLst>
      <p:ext uri="{BB962C8B-B14F-4D97-AF65-F5344CB8AC3E}">
        <p14:creationId xmlns:p14="http://schemas.microsoft.com/office/powerpoint/2010/main" val="37318150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Day One</a:t>
            </a:r>
          </a:p>
          <a:p>
            <a:r>
              <a:rPr lang="en-US" dirty="0" smtClean="0"/>
              <a:t>Read the first sentence of Steinbeck’s short story</a:t>
            </a:r>
            <a:r>
              <a:rPr lang="en-US" baseline="0" dirty="0" smtClean="0"/>
              <a:t> aloud to students and have them look at the picture of Big Sur.</a:t>
            </a:r>
            <a:endParaRPr lang="en-US" dirty="0"/>
          </a:p>
        </p:txBody>
      </p:sp>
      <p:sp>
        <p:nvSpPr>
          <p:cNvPr id="4" name="Slide Number Placeholder 3"/>
          <p:cNvSpPr>
            <a:spLocks noGrp="1"/>
          </p:cNvSpPr>
          <p:nvPr>
            <p:ph type="sldNum" sz="quarter" idx="10"/>
          </p:nvPr>
        </p:nvSpPr>
        <p:spPr/>
        <p:txBody>
          <a:bodyPr/>
          <a:lstStyle/>
          <a:p>
            <a:fld id="{DD124206-87F9-244D-9851-89E5680EB54D}" type="slidenum">
              <a:rPr lang="en-US" smtClean="0"/>
              <a:t>2</a:t>
            </a:fld>
            <a:endParaRPr lang="en-US" dirty="0"/>
          </a:p>
        </p:txBody>
      </p:sp>
    </p:spTree>
    <p:extLst>
      <p:ext uri="{BB962C8B-B14F-4D97-AF65-F5344CB8AC3E}">
        <p14:creationId xmlns:p14="http://schemas.microsoft.com/office/powerpoint/2010/main" val="14042157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Day One:</a:t>
            </a:r>
            <a:r>
              <a:rPr lang="en-US" baseline="0" dirty="0" smtClean="0"/>
              <a:t> p</a:t>
            </a:r>
            <a:r>
              <a:rPr lang="en-US" dirty="0" smtClean="0"/>
              <a:t>re-reading questions:</a:t>
            </a:r>
            <a:r>
              <a:rPr lang="en-US" baseline="0" dirty="0" smtClean="0"/>
              <a:t> have students choose one to answer in their notebooks. Students should write quietly for 3-4 minutes. When the time is up, have student share in groups of 4 or as a pair share what they wrote. If they didn’t have time to finish, encourage them to elaborate on what they wrote.</a:t>
            </a:r>
          </a:p>
          <a:p>
            <a:endParaRPr lang="en-US" baseline="0" dirty="0" smtClean="0"/>
          </a:p>
          <a:p>
            <a:r>
              <a:rPr lang="en-US" baseline="0" dirty="0" smtClean="0"/>
              <a:t>Teacher reads “Flight” aloud to students.</a:t>
            </a:r>
            <a:endParaRPr lang="en-US" dirty="0"/>
          </a:p>
        </p:txBody>
      </p:sp>
      <p:sp>
        <p:nvSpPr>
          <p:cNvPr id="4" name="Slide Number Placeholder 3"/>
          <p:cNvSpPr>
            <a:spLocks noGrp="1"/>
          </p:cNvSpPr>
          <p:nvPr>
            <p:ph type="sldNum" sz="quarter" idx="10"/>
          </p:nvPr>
        </p:nvSpPr>
        <p:spPr/>
        <p:txBody>
          <a:bodyPr/>
          <a:lstStyle/>
          <a:p>
            <a:fld id="{DD124206-87F9-244D-9851-89E5680EB54D}" type="slidenum">
              <a:rPr lang="en-US" smtClean="0"/>
              <a:t>3</a:t>
            </a:fld>
            <a:endParaRPr lang="en-US" dirty="0"/>
          </a:p>
        </p:txBody>
      </p:sp>
    </p:spTree>
    <p:extLst>
      <p:ext uri="{BB962C8B-B14F-4D97-AF65-F5344CB8AC3E}">
        <p14:creationId xmlns:p14="http://schemas.microsoft.com/office/powerpoint/2010/main" val="39142759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Day One</a:t>
            </a:r>
            <a:r>
              <a:rPr lang="en-US" baseline="0" dirty="0" smtClean="0"/>
              <a:t> or as homework. After discussing questions in small groups, if students are still wondering about </a:t>
            </a:r>
            <a:r>
              <a:rPr lang="en-US" baseline="0" dirty="0" smtClean="0"/>
              <a:t>their questions, </a:t>
            </a:r>
            <a:r>
              <a:rPr lang="en-US" baseline="0" dirty="0" smtClean="0"/>
              <a:t>ask for groups to pose these questions to the whole class and get input. These questions can be charted on paper or on the board. If these questions are not easily answered by classmates or you, save them for the second reading of “Flight” or for the Shared Inquiry Discussion.</a:t>
            </a:r>
            <a:endParaRPr lang="en-US" dirty="0"/>
          </a:p>
        </p:txBody>
      </p:sp>
      <p:sp>
        <p:nvSpPr>
          <p:cNvPr id="4" name="Slide Number Placeholder 3"/>
          <p:cNvSpPr>
            <a:spLocks noGrp="1"/>
          </p:cNvSpPr>
          <p:nvPr>
            <p:ph type="sldNum" sz="quarter" idx="10"/>
          </p:nvPr>
        </p:nvSpPr>
        <p:spPr/>
        <p:txBody>
          <a:bodyPr/>
          <a:lstStyle/>
          <a:p>
            <a:fld id="{DD124206-87F9-244D-9851-89E5680EB54D}" type="slidenum">
              <a:rPr lang="en-US" smtClean="0"/>
              <a:t>4</a:t>
            </a:fld>
            <a:endParaRPr lang="en-US" dirty="0"/>
          </a:p>
        </p:txBody>
      </p:sp>
    </p:spTree>
    <p:extLst>
      <p:ext uri="{BB962C8B-B14F-4D97-AF65-F5344CB8AC3E}">
        <p14:creationId xmlns:p14="http://schemas.microsoft.com/office/powerpoint/2010/main" val="38440620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Day Two: Students will now independently reread “Flight.” They should closely read the text a second time looking for place</a:t>
            </a:r>
            <a:r>
              <a:rPr lang="en-US" baseline="0" dirty="0" smtClean="0"/>
              <a:t>s to mark with the guided notes above. They are looking for both contrasts and setting. Students should mark a C on the text everywhere they see Pepé acting childishly, an A where Pepé acts like an adult, and a S where Steinbeck vividly describes the setting. In the margin by one or two “S” markings on the text, they should answer the question above about how this description enhances the story.</a:t>
            </a:r>
          </a:p>
          <a:p>
            <a:r>
              <a:rPr lang="en-US" baseline="0" dirty="0" smtClean="0"/>
              <a:t>Depending on how quickly students reread or how long the class is, students can get into small groups and discuss where they marked C, A, and S on their texts. This can also be done whole class or in pairs. If the second reading takes all hour, begin tomorrow’s discussion by sharing Guided Notes for about 10 minutes of class.</a:t>
            </a:r>
            <a:endParaRPr lang="en-US" dirty="0"/>
          </a:p>
        </p:txBody>
      </p:sp>
      <p:sp>
        <p:nvSpPr>
          <p:cNvPr id="4" name="Slide Number Placeholder 3"/>
          <p:cNvSpPr>
            <a:spLocks noGrp="1"/>
          </p:cNvSpPr>
          <p:nvPr>
            <p:ph type="sldNum" sz="quarter" idx="10"/>
          </p:nvPr>
        </p:nvSpPr>
        <p:spPr/>
        <p:txBody>
          <a:bodyPr/>
          <a:lstStyle/>
          <a:p>
            <a:fld id="{DD124206-87F9-244D-9851-89E5680EB54D}" type="slidenum">
              <a:rPr lang="en-US" smtClean="0"/>
              <a:t>5</a:t>
            </a:fld>
            <a:endParaRPr lang="en-US" dirty="0"/>
          </a:p>
        </p:txBody>
      </p:sp>
    </p:spTree>
    <p:extLst>
      <p:ext uri="{BB962C8B-B14F-4D97-AF65-F5344CB8AC3E}">
        <p14:creationId xmlns:p14="http://schemas.microsoft.com/office/powerpoint/2010/main" val="17875389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Day Three: Either in their notebooks or using “Building Your</a:t>
            </a:r>
            <a:r>
              <a:rPr lang="en-US" baseline="0" dirty="0" smtClean="0"/>
              <a:t> Answer in a Shared Inquiry Discussion” handout have students write the title and author of the piece and the focus question.  Students should then take approximately </a:t>
            </a:r>
            <a:r>
              <a:rPr lang="en-US" baseline="0" dirty="0" smtClean="0"/>
              <a:t>10-15 </a:t>
            </a:r>
            <a:r>
              <a:rPr lang="en-US" baseline="0" dirty="0" smtClean="0"/>
              <a:t>minutes to thoroughly answer the question before the discussion and then find and write or mark a piece of evidence from the text that supports their answers. They should include a page number and a quote or short summary of the passage. When all students are finished preparing their answers, you should facilitate the discussion.  Follow up questions </a:t>
            </a:r>
            <a:r>
              <a:rPr lang="en-US" baseline="0" dirty="0" smtClean="0"/>
              <a:t>in </a:t>
            </a:r>
            <a:r>
              <a:rPr lang="en-US" baseline="0" dirty="0" smtClean="0"/>
              <a:t>the discussion could include: Does the author want us to feel sorry for Pepé? Why does Mama say, “’Thou? A man? Thou art a peanut.’”  Why does Mama say, “’He is nearly a man now?’”  What does Mama mean when she </a:t>
            </a:r>
            <a:r>
              <a:rPr lang="en-US" baseline="0" smtClean="0"/>
              <a:t>tells </a:t>
            </a:r>
            <a:r>
              <a:rPr lang="en-US" baseline="0" smtClean="0"/>
              <a:t>Emilio </a:t>
            </a:r>
            <a:r>
              <a:rPr lang="en-US" baseline="0" dirty="0" smtClean="0"/>
              <a:t>“’a boy gets to be a man when a man is needed?’”  Why does the author describe Pepé's eyes as “sharp and bright and purposeful?” Why do Mama and </a:t>
            </a:r>
            <a:r>
              <a:rPr lang="en-US" baseline="0" dirty="0" err="1" smtClean="0"/>
              <a:t>Pepe</a:t>
            </a:r>
            <a:r>
              <a:rPr lang="en-US" baseline="0" dirty="0" smtClean="0"/>
              <a:t> feel he must go to the mountains?</a:t>
            </a:r>
          </a:p>
          <a:p>
            <a:endParaRPr lang="en-US" dirty="0"/>
          </a:p>
        </p:txBody>
      </p:sp>
      <p:sp>
        <p:nvSpPr>
          <p:cNvPr id="4" name="Slide Number Placeholder 3"/>
          <p:cNvSpPr>
            <a:spLocks noGrp="1"/>
          </p:cNvSpPr>
          <p:nvPr>
            <p:ph type="sldNum" sz="quarter" idx="10"/>
          </p:nvPr>
        </p:nvSpPr>
        <p:spPr/>
        <p:txBody>
          <a:bodyPr/>
          <a:lstStyle/>
          <a:p>
            <a:fld id="{DD124206-87F9-244D-9851-89E5680EB54D}" type="slidenum">
              <a:rPr lang="en-US" smtClean="0"/>
              <a:t>6</a:t>
            </a:fld>
            <a:endParaRPr lang="en-US" dirty="0"/>
          </a:p>
        </p:txBody>
      </p:sp>
    </p:spTree>
    <p:extLst>
      <p:ext uri="{BB962C8B-B14F-4D97-AF65-F5344CB8AC3E}">
        <p14:creationId xmlns:p14="http://schemas.microsoft.com/office/powerpoint/2010/main" val="30323335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Day Four or for homework: students</a:t>
            </a:r>
            <a:r>
              <a:rPr lang="en-US" baseline="0" dirty="0" smtClean="0"/>
              <a:t> should choose one of the above questions and write about it. Recommend they return to the text once more for evidence for their position on their question. Three-quarters of a page single-spaced is usually adequate. When students finish, have them share their response with a partner or in a small group.</a:t>
            </a:r>
            <a:endParaRPr lang="en-US" dirty="0"/>
          </a:p>
        </p:txBody>
      </p:sp>
      <p:sp>
        <p:nvSpPr>
          <p:cNvPr id="4" name="Slide Number Placeholder 3"/>
          <p:cNvSpPr>
            <a:spLocks noGrp="1"/>
          </p:cNvSpPr>
          <p:nvPr>
            <p:ph type="sldNum" sz="quarter" idx="10"/>
          </p:nvPr>
        </p:nvSpPr>
        <p:spPr/>
        <p:txBody>
          <a:bodyPr/>
          <a:lstStyle/>
          <a:p>
            <a:fld id="{DD124206-87F9-244D-9851-89E5680EB54D}" type="slidenum">
              <a:rPr lang="en-US" smtClean="0"/>
              <a:t>7</a:t>
            </a:fld>
            <a:endParaRPr lang="en-US" dirty="0"/>
          </a:p>
        </p:txBody>
      </p:sp>
    </p:spTree>
    <p:extLst>
      <p:ext uri="{BB962C8B-B14F-4D97-AF65-F5344CB8AC3E}">
        <p14:creationId xmlns:p14="http://schemas.microsoft.com/office/powerpoint/2010/main" val="17931396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smtClean="0"/>
              <a:t>Click to edit Master title style</a:t>
            </a:r>
            <a:endParaRPr kumimoji="0" lang="en-US"/>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dirty="0"/>
          </a:p>
        </p:txBody>
      </p:sp>
      <p:sp>
        <p:nvSpPr>
          <p:cNvPr id="15" name="Date Placeholder 14"/>
          <p:cNvSpPr>
            <a:spLocks noGrp="1"/>
          </p:cNvSpPr>
          <p:nvPr>
            <p:ph type="dt" sz="half" idx="10"/>
          </p:nvPr>
        </p:nvSpPr>
        <p:spPr/>
        <p:txBody>
          <a:bodyPr/>
          <a:lstStyle/>
          <a:p>
            <a:fld id="{91C5D928-42B9-6347-AA16-085CF2B29D90}" type="datetimeFigureOut">
              <a:rPr lang="en-US" smtClean="0"/>
              <a:t>8/9/13</a:t>
            </a:fld>
            <a:endParaRPr lang="en-US" dirty="0"/>
          </a:p>
        </p:txBody>
      </p:sp>
      <p:sp>
        <p:nvSpPr>
          <p:cNvPr id="16" name="Slide Number Placeholder 15"/>
          <p:cNvSpPr>
            <a:spLocks noGrp="1"/>
          </p:cNvSpPr>
          <p:nvPr>
            <p:ph type="sldNum" sz="quarter" idx="11"/>
          </p:nvPr>
        </p:nvSpPr>
        <p:spPr/>
        <p:txBody>
          <a:bodyPr/>
          <a:lstStyle/>
          <a:p>
            <a:fld id="{74615399-2C8E-6142-83A6-454399E61EFC}" type="slidenum">
              <a:rPr lang="en-US" smtClean="0"/>
              <a:t>‹#›</a:t>
            </a:fld>
            <a:endParaRPr lang="en-US" dirty="0"/>
          </a:p>
        </p:txBody>
      </p:sp>
      <p:sp>
        <p:nvSpPr>
          <p:cNvPr id="17" name="Footer Placeholder 16"/>
          <p:cNvSpPr>
            <a:spLocks noGrp="1"/>
          </p:cNvSpPr>
          <p:nvPr>
            <p:ph type="ftr" sz="quarter" idx="12"/>
          </p:nvPr>
        </p:nvSpPr>
        <p:spPr/>
        <p:txBody>
          <a:bodyPr/>
          <a:lstStyle/>
          <a:p>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1C5D928-42B9-6347-AA16-085CF2B29D90}" type="datetimeFigureOut">
              <a:rPr lang="en-US" smtClean="0"/>
              <a:t>8/9/13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4615399-2C8E-6142-83A6-454399E61EFC}"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1C5D928-42B9-6347-AA16-085CF2B29D90}" type="datetimeFigureOut">
              <a:rPr lang="en-US" smtClean="0"/>
              <a:t>8/9/13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4615399-2C8E-6142-83A6-454399E61EFC}"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4" name="Date Placeholder 13"/>
          <p:cNvSpPr>
            <a:spLocks noGrp="1"/>
          </p:cNvSpPr>
          <p:nvPr>
            <p:ph type="dt" sz="half" idx="14"/>
          </p:nvPr>
        </p:nvSpPr>
        <p:spPr/>
        <p:txBody>
          <a:bodyPr/>
          <a:lstStyle/>
          <a:p>
            <a:fld id="{91C5D928-42B9-6347-AA16-085CF2B29D90}" type="datetimeFigureOut">
              <a:rPr lang="en-US" smtClean="0"/>
              <a:t>8/9/13</a:t>
            </a:fld>
            <a:endParaRPr lang="en-US" dirty="0"/>
          </a:p>
        </p:txBody>
      </p:sp>
      <p:sp>
        <p:nvSpPr>
          <p:cNvPr id="15" name="Slide Number Placeholder 14"/>
          <p:cNvSpPr>
            <a:spLocks noGrp="1"/>
          </p:cNvSpPr>
          <p:nvPr>
            <p:ph type="sldNum" sz="quarter" idx="15"/>
          </p:nvPr>
        </p:nvSpPr>
        <p:spPr/>
        <p:txBody>
          <a:bodyPr/>
          <a:lstStyle>
            <a:lvl1pPr algn="ctr">
              <a:defRPr/>
            </a:lvl1pPr>
          </a:lstStyle>
          <a:p>
            <a:fld id="{74615399-2C8E-6142-83A6-454399E61EFC}" type="slidenum">
              <a:rPr lang="en-US" smtClean="0"/>
              <a:t>‹#›</a:t>
            </a:fld>
            <a:endParaRPr lang="en-US" dirty="0"/>
          </a:p>
        </p:txBody>
      </p:sp>
      <p:sp>
        <p:nvSpPr>
          <p:cNvPr id="16" name="Footer Placeholder 15"/>
          <p:cNvSpPr>
            <a:spLocks noGrp="1"/>
          </p:cNvSpPr>
          <p:nvPr>
            <p:ph type="ftr" sz="quarter" idx="16"/>
          </p:nvPr>
        </p:nvSpPr>
        <p:spPr/>
        <p:txBody>
          <a:bodyPr/>
          <a:lstStyle/>
          <a:p>
            <a:endParaRPr lang="en-US" dirty="0"/>
          </a:p>
        </p:txBody>
      </p:sp>
      <p:sp>
        <p:nvSpPr>
          <p:cNvPr id="17" name="Title 16"/>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91C5D928-42B9-6347-AA16-085CF2B29D90}" type="datetimeFigureOut">
              <a:rPr lang="en-US" smtClean="0"/>
              <a:t>8/9/13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4615399-2C8E-6142-83A6-454399E61EFC}" type="slidenum">
              <a:rPr lang="en-US" smtClean="0"/>
              <a:t>‹#›</a:t>
            </a:fld>
            <a:endParaRPr lang="en-US" dirty="0"/>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91C5D928-42B9-6347-AA16-085CF2B29D90}" type="datetimeFigureOut">
              <a:rPr lang="en-US" smtClean="0"/>
              <a:t>8/9/13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4615399-2C8E-6142-83A6-454399E61EFC}" type="slidenum">
              <a:rPr lang="en-US" smtClean="0"/>
              <a:t>‹#›</a:t>
            </a:fld>
            <a:endParaRPr lang="en-US" dirty="0"/>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74615399-2C8E-6142-83A6-454399E61EFC}" type="slidenum">
              <a:rPr lang="en-US" smtClean="0"/>
              <a:t>‹#›</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7" name="Date Placeholder 6"/>
          <p:cNvSpPr>
            <a:spLocks noGrp="1"/>
          </p:cNvSpPr>
          <p:nvPr>
            <p:ph type="dt" sz="half" idx="10"/>
          </p:nvPr>
        </p:nvSpPr>
        <p:spPr/>
        <p:txBody>
          <a:bodyPr/>
          <a:lstStyle/>
          <a:p>
            <a:fld id="{91C5D928-42B9-6347-AA16-085CF2B29D90}" type="datetimeFigureOut">
              <a:rPr lang="en-US" smtClean="0"/>
              <a:t>8/9/13</a:t>
            </a:fld>
            <a:endParaRPr lang="en-US" dirty="0"/>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kumimoji="0" lang="en-US" smtClean="0"/>
              <a:t>Click to edit Master title style</a:t>
            </a:r>
            <a:endParaRPr kumimoji="0"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91C5D928-42B9-6347-AA16-085CF2B29D90}" type="datetimeFigureOut">
              <a:rPr lang="en-US" smtClean="0"/>
              <a:t>8/9/13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4615399-2C8E-6142-83A6-454399E61EFC}" type="slidenum">
              <a:rPr lang="en-US" smtClean="0"/>
              <a:t>‹#›</a:t>
            </a:fld>
            <a:endParaRPr lang="en-US" dirty="0"/>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C5D928-42B9-6347-AA16-085CF2B29D90}" type="datetimeFigureOut">
              <a:rPr lang="en-US" smtClean="0"/>
              <a:t>8/9/13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4615399-2C8E-6142-83A6-454399E61EFC}"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8" name="Date Placeholder 7"/>
          <p:cNvSpPr>
            <a:spLocks noGrp="1"/>
          </p:cNvSpPr>
          <p:nvPr>
            <p:ph type="dt" sz="half" idx="14"/>
          </p:nvPr>
        </p:nvSpPr>
        <p:spPr/>
        <p:txBody>
          <a:bodyPr/>
          <a:lstStyle/>
          <a:p>
            <a:fld id="{91C5D928-42B9-6347-AA16-085CF2B29D90}" type="datetimeFigureOut">
              <a:rPr lang="en-US" smtClean="0"/>
              <a:t>8/9/13</a:t>
            </a:fld>
            <a:endParaRPr lang="en-US" dirty="0"/>
          </a:p>
        </p:txBody>
      </p:sp>
      <p:sp>
        <p:nvSpPr>
          <p:cNvPr id="9" name="Slide Number Placeholder 8"/>
          <p:cNvSpPr>
            <a:spLocks noGrp="1"/>
          </p:cNvSpPr>
          <p:nvPr>
            <p:ph type="sldNum" sz="quarter" idx="15"/>
          </p:nvPr>
        </p:nvSpPr>
        <p:spPr/>
        <p:txBody>
          <a:bodyPr/>
          <a:lstStyle/>
          <a:p>
            <a:fld id="{74615399-2C8E-6142-83A6-454399E61EFC}" type="slidenum">
              <a:rPr lang="en-US" smtClean="0"/>
              <a:t>‹#›</a:t>
            </a:fld>
            <a:endParaRPr lang="en-US" dirty="0"/>
          </a:p>
        </p:txBody>
      </p:sp>
      <p:sp>
        <p:nvSpPr>
          <p:cNvPr id="10" name="Footer Placeholder 9"/>
          <p:cNvSpPr>
            <a:spLocks noGrp="1"/>
          </p:cNvSpPr>
          <p:nvPr>
            <p:ph type="ftr" sz="quarter" idx="16"/>
          </p:nvPr>
        </p:nvSpPr>
        <p:spPr/>
        <p:txBody>
          <a:bodyPr/>
          <a:lstStyle/>
          <a:p>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dirty="0" smtClean="0"/>
              <a:t>Drag picture to placeholder or click icon to add</a:t>
            </a:r>
            <a:endParaRPr kumimoji="0" lang="en-US" dirty="0"/>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p:txBody>
          <a:bodyPr/>
          <a:lstStyle/>
          <a:p>
            <a:fld id="{91C5D928-42B9-6347-AA16-085CF2B29D90}" type="datetimeFigureOut">
              <a:rPr lang="en-US" smtClean="0"/>
              <a:t>8/9/13</a:t>
            </a:fld>
            <a:endParaRPr lang="en-US" dirty="0"/>
          </a:p>
        </p:txBody>
      </p:sp>
      <p:sp>
        <p:nvSpPr>
          <p:cNvPr id="9" name="Slide Number Placeholder 8"/>
          <p:cNvSpPr>
            <a:spLocks noGrp="1"/>
          </p:cNvSpPr>
          <p:nvPr>
            <p:ph type="sldNum" sz="quarter" idx="11"/>
          </p:nvPr>
        </p:nvSpPr>
        <p:spPr/>
        <p:txBody>
          <a:bodyPr/>
          <a:lstStyle/>
          <a:p>
            <a:fld id="{74615399-2C8E-6142-83A6-454399E61EFC}" type="slidenum">
              <a:rPr lang="en-US" smtClean="0"/>
              <a:t>‹#›</a:t>
            </a:fld>
            <a:endParaRPr lang="en-US" dirty="0"/>
          </a:p>
        </p:txBody>
      </p:sp>
      <p:sp>
        <p:nvSpPr>
          <p:cNvPr id="10" name="Footer Placeholder 9"/>
          <p:cNvSpPr>
            <a:spLocks noGrp="1"/>
          </p:cNvSpPr>
          <p:nvPr>
            <p:ph type="ftr" sz="quarter" idx="12"/>
          </p:nvPr>
        </p:nvSpPr>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91C5D928-42B9-6347-AA16-085CF2B29D90}" type="datetimeFigureOut">
              <a:rPr lang="en-US" smtClean="0"/>
              <a:t>8/9/13</a:t>
            </a:fld>
            <a:endParaRPr lang="en-US" dirty="0"/>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n-US" dirty="0"/>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74615399-2C8E-6142-83A6-454399E61EFC}" type="slidenum">
              <a:rPr lang="en-US" smtClean="0"/>
              <a:t>‹#›</a:t>
            </a:fld>
            <a:endParaRPr lang="en-US" dirty="0"/>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n-US" smtClean="0"/>
              <a:t>Click to edit Master title style</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3.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sz="4400" dirty="0" smtClean="0"/>
              <a:t>John Steinbeck</a:t>
            </a:r>
            <a:endParaRPr lang="en-US" sz="4400" dirty="0"/>
          </a:p>
        </p:txBody>
      </p:sp>
      <p:sp>
        <p:nvSpPr>
          <p:cNvPr id="2" name="Title 1"/>
          <p:cNvSpPr>
            <a:spLocks noGrp="1"/>
          </p:cNvSpPr>
          <p:nvPr>
            <p:ph type="ctrTitle"/>
          </p:nvPr>
        </p:nvSpPr>
        <p:spPr/>
        <p:txBody>
          <a:bodyPr/>
          <a:lstStyle/>
          <a:p>
            <a:r>
              <a:rPr lang="en-US" sz="7200" dirty="0" smtClean="0"/>
              <a:t>“Flight”</a:t>
            </a:r>
            <a:r>
              <a:rPr lang="en-US" dirty="0" smtClean="0"/>
              <a:t>				</a:t>
            </a:r>
            <a:endParaRPr lang="en-US" dirty="0"/>
          </a:p>
        </p:txBody>
      </p:sp>
    </p:spTree>
    <p:extLst>
      <p:ext uri="{BB962C8B-B14F-4D97-AF65-F5344CB8AC3E}">
        <p14:creationId xmlns:p14="http://schemas.microsoft.com/office/powerpoint/2010/main" val="2260584832"/>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BigSurCalifornia.jpg"/>
          <p:cNvPicPr>
            <a:picLocks noGrp="1" noChangeAspect="1"/>
          </p:cNvPicPr>
          <p:nvPr>
            <p:ph idx="1"/>
          </p:nvPr>
        </p:nvPicPr>
        <p:blipFill>
          <a:blip r:embed="rId3">
            <a:extLst>
              <a:ext uri="{28A0092B-C50C-407E-A947-70E740481C1C}">
                <a14:useLocalDpi xmlns:a14="http://schemas.microsoft.com/office/drawing/2010/main" val="0"/>
              </a:ext>
            </a:extLst>
          </a:blip>
          <a:srcRect t="17320" b="17320"/>
          <a:stretch>
            <a:fillRect/>
          </a:stretch>
        </p:blipFill>
        <p:spPr/>
      </p:pic>
      <p:sp>
        <p:nvSpPr>
          <p:cNvPr id="3" name="Title 2"/>
          <p:cNvSpPr>
            <a:spLocks noGrp="1"/>
          </p:cNvSpPr>
          <p:nvPr>
            <p:ph type="title"/>
          </p:nvPr>
        </p:nvSpPr>
        <p:spPr/>
        <p:txBody>
          <a:bodyPr>
            <a:normAutofit/>
          </a:bodyPr>
          <a:lstStyle/>
          <a:p>
            <a:pPr algn="just"/>
            <a:r>
              <a:rPr lang="en-US" sz="2400" dirty="0" smtClean="0"/>
              <a:t>“About fifteen miles below Monterey, on the wild coast, the Torres family had their farm, a few sloping acres above a cliff that dropped to the brown reefs and to the hissing white waters of the ocean.”</a:t>
            </a:r>
            <a:endParaRPr lang="en-US" sz="2400" dirty="0"/>
          </a:p>
        </p:txBody>
      </p:sp>
    </p:spTree>
    <p:extLst>
      <p:ext uri="{BB962C8B-B14F-4D97-AF65-F5344CB8AC3E}">
        <p14:creationId xmlns:p14="http://schemas.microsoft.com/office/powerpoint/2010/main" val="2800583344"/>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0" indent="0" algn="just">
              <a:buNone/>
            </a:pPr>
            <a:r>
              <a:rPr lang="en-US" dirty="0" smtClean="0"/>
              <a:t>When was a time your parents or another adult in your life trusted you and gave you responsibility for something? How did it go?</a:t>
            </a:r>
          </a:p>
          <a:p>
            <a:endParaRPr lang="en-US" dirty="0"/>
          </a:p>
          <a:p>
            <a:pPr marL="0" indent="0" algn="ctr">
              <a:buNone/>
            </a:pPr>
            <a:r>
              <a:rPr lang="en-US" dirty="0"/>
              <a:t>o</a:t>
            </a:r>
            <a:r>
              <a:rPr lang="en-US" dirty="0" smtClean="0"/>
              <a:t>r</a:t>
            </a:r>
            <a:endParaRPr lang="en-US" dirty="0" smtClean="0"/>
          </a:p>
          <a:p>
            <a:pPr marL="0" indent="0" algn="just">
              <a:buNone/>
            </a:pPr>
            <a:endParaRPr lang="en-US" dirty="0"/>
          </a:p>
          <a:p>
            <a:pPr marL="0" indent="0" algn="just">
              <a:buNone/>
            </a:pPr>
            <a:r>
              <a:rPr lang="en-US" dirty="0" smtClean="0"/>
              <a:t>When you make a </a:t>
            </a:r>
            <a:r>
              <a:rPr lang="en-US" dirty="0" smtClean="0"/>
              <a:t>mistake, </a:t>
            </a:r>
            <a:r>
              <a:rPr lang="en-US" dirty="0" smtClean="0"/>
              <a:t>are you more likely to admit it quickly and face the consequences or avoid what happened and hope others don</a:t>
            </a:r>
            <a:r>
              <a:rPr lang="fr-FR" dirty="0" smtClean="0"/>
              <a:t>’</a:t>
            </a:r>
            <a:r>
              <a:rPr lang="en-US" dirty="0" smtClean="0"/>
              <a:t>t find out? When was a time you tried to avoid the consequences of your actions?</a:t>
            </a:r>
          </a:p>
          <a:p>
            <a:endParaRPr lang="en-US" dirty="0"/>
          </a:p>
          <a:p>
            <a:endParaRPr lang="en-US" dirty="0"/>
          </a:p>
        </p:txBody>
      </p:sp>
      <p:sp>
        <p:nvSpPr>
          <p:cNvPr id="3" name="Title 2"/>
          <p:cNvSpPr>
            <a:spLocks noGrp="1"/>
          </p:cNvSpPr>
          <p:nvPr>
            <p:ph type="title"/>
          </p:nvPr>
        </p:nvSpPr>
        <p:spPr/>
        <p:txBody>
          <a:bodyPr/>
          <a:lstStyle/>
          <a:p>
            <a:pPr algn="ctr"/>
            <a:r>
              <a:rPr lang="en-US" dirty="0" smtClean="0"/>
              <a:t>Text Opener</a:t>
            </a:r>
            <a:endParaRPr lang="en-US" dirty="0"/>
          </a:p>
        </p:txBody>
      </p:sp>
    </p:spTree>
    <p:extLst>
      <p:ext uri="{BB962C8B-B14F-4D97-AF65-F5344CB8AC3E}">
        <p14:creationId xmlns:p14="http://schemas.microsoft.com/office/powerpoint/2010/main" val="941767868"/>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en-US" b="1" dirty="0" smtClean="0"/>
              <a:t>Write one or two different sharing questions you can discuss with your small group. </a:t>
            </a:r>
            <a:r>
              <a:rPr lang="en-US" dirty="0" smtClean="0"/>
              <a:t>These are questions you have about the short story from the first reading. They can be about vocabulary, what happened in the story, or anything that left you wondering.</a:t>
            </a:r>
          </a:p>
          <a:p>
            <a:pPr marL="0" indent="0" algn="just">
              <a:buNone/>
            </a:pPr>
            <a:endParaRPr lang="en-US" dirty="0" smtClean="0"/>
          </a:p>
          <a:p>
            <a:pPr algn="just"/>
            <a:r>
              <a:rPr lang="en-US" dirty="0" smtClean="0"/>
              <a:t>Discuss them thoroughly with your group, and in your notebook </a:t>
            </a:r>
            <a:r>
              <a:rPr lang="en-US" b="1" dirty="0" smtClean="0"/>
              <a:t>write the question someone else asked that interests you the most.</a:t>
            </a:r>
            <a:endParaRPr lang="en-US" b="1" dirty="0"/>
          </a:p>
        </p:txBody>
      </p:sp>
      <p:sp>
        <p:nvSpPr>
          <p:cNvPr id="3" name="Title 2"/>
          <p:cNvSpPr>
            <a:spLocks noGrp="1"/>
          </p:cNvSpPr>
          <p:nvPr>
            <p:ph type="title"/>
          </p:nvPr>
        </p:nvSpPr>
        <p:spPr/>
        <p:txBody>
          <a:bodyPr/>
          <a:lstStyle/>
          <a:p>
            <a:pPr algn="ctr"/>
            <a:r>
              <a:rPr lang="en-US" dirty="0" smtClean="0"/>
              <a:t>Sharing Questions</a:t>
            </a:r>
            <a:endParaRPr lang="en-US" dirty="0"/>
          </a:p>
        </p:txBody>
      </p:sp>
    </p:spTree>
    <p:extLst>
      <p:ext uri="{BB962C8B-B14F-4D97-AF65-F5344CB8AC3E}">
        <p14:creationId xmlns:p14="http://schemas.microsoft.com/office/powerpoint/2010/main" val="347551077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marL="0" indent="0">
              <a:buNone/>
            </a:pPr>
            <a:r>
              <a:rPr lang="en-US" sz="2800" i="1" dirty="0" smtClean="0"/>
              <a:t>Contrasts</a:t>
            </a:r>
          </a:p>
          <a:p>
            <a:pPr marL="0" indent="0">
              <a:buNone/>
            </a:pPr>
            <a:r>
              <a:rPr lang="en-US" sz="2800" b="1" dirty="0" smtClean="0"/>
              <a:t>C</a:t>
            </a:r>
            <a:r>
              <a:rPr lang="en-US" sz="2800" dirty="0" smtClean="0"/>
              <a:t> = Where Pepé acts </a:t>
            </a:r>
            <a:r>
              <a:rPr lang="en-US" sz="2800" b="1" dirty="0"/>
              <a:t>C</a:t>
            </a:r>
            <a:r>
              <a:rPr lang="en-US" sz="2800" b="1" dirty="0" smtClean="0"/>
              <a:t>hildishly</a:t>
            </a:r>
          </a:p>
          <a:p>
            <a:pPr marL="0" indent="0">
              <a:buNone/>
            </a:pPr>
            <a:r>
              <a:rPr lang="en-US" sz="2800" b="1" dirty="0" smtClean="0"/>
              <a:t>A</a:t>
            </a:r>
            <a:r>
              <a:rPr lang="en-US" sz="2800" dirty="0" smtClean="0"/>
              <a:t> = Where Pepé acts like an </a:t>
            </a:r>
            <a:r>
              <a:rPr lang="en-US" sz="2800" b="1" dirty="0"/>
              <a:t>A</a:t>
            </a:r>
            <a:r>
              <a:rPr lang="en-US" sz="2800" b="1" dirty="0" smtClean="0"/>
              <a:t>dult</a:t>
            </a:r>
          </a:p>
          <a:p>
            <a:pPr marL="0" indent="0">
              <a:buNone/>
            </a:pPr>
            <a:endParaRPr lang="en-US" sz="2800" dirty="0"/>
          </a:p>
          <a:p>
            <a:pPr marL="0" indent="0">
              <a:buNone/>
            </a:pPr>
            <a:r>
              <a:rPr lang="en-US" sz="2800" i="1" dirty="0" smtClean="0"/>
              <a:t>Literary Elements</a:t>
            </a:r>
            <a:endParaRPr lang="en-US" sz="2800" i="1" dirty="0"/>
          </a:p>
          <a:p>
            <a:pPr marL="0" indent="0">
              <a:buNone/>
            </a:pPr>
            <a:r>
              <a:rPr lang="en-US" sz="2800" b="1" dirty="0" smtClean="0"/>
              <a:t>S</a:t>
            </a:r>
            <a:r>
              <a:rPr lang="en-US" sz="2800" dirty="0" smtClean="0"/>
              <a:t> = Where the author vividly describes the </a:t>
            </a:r>
            <a:r>
              <a:rPr lang="en-US" sz="2800" b="1" dirty="0"/>
              <a:t>S</a:t>
            </a:r>
            <a:r>
              <a:rPr lang="en-US" sz="2800" b="1" dirty="0" smtClean="0"/>
              <a:t>etting</a:t>
            </a:r>
          </a:p>
          <a:p>
            <a:pPr marL="0" indent="0">
              <a:buNone/>
            </a:pPr>
            <a:r>
              <a:rPr lang="en-US" sz="2800" dirty="0" smtClean="0"/>
              <a:t>How does the author’s description of the setting enhance the story?</a:t>
            </a:r>
            <a:endParaRPr lang="en-US" sz="2800" dirty="0"/>
          </a:p>
        </p:txBody>
      </p:sp>
      <p:sp>
        <p:nvSpPr>
          <p:cNvPr id="3" name="Title 2"/>
          <p:cNvSpPr>
            <a:spLocks noGrp="1"/>
          </p:cNvSpPr>
          <p:nvPr>
            <p:ph type="title"/>
          </p:nvPr>
        </p:nvSpPr>
        <p:spPr/>
        <p:txBody>
          <a:bodyPr/>
          <a:lstStyle/>
          <a:p>
            <a:pPr algn="ctr"/>
            <a:r>
              <a:rPr lang="en-US" dirty="0" smtClean="0"/>
              <a:t>Guided Notes</a:t>
            </a:r>
            <a:endParaRPr lang="en-US" dirty="0"/>
          </a:p>
        </p:txBody>
      </p:sp>
    </p:spTree>
    <p:extLst>
      <p:ext uri="{BB962C8B-B14F-4D97-AF65-F5344CB8AC3E}">
        <p14:creationId xmlns:p14="http://schemas.microsoft.com/office/powerpoint/2010/main" val="3483889360"/>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lgn="ctr">
              <a:buNone/>
            </a:pPr>
            <a:endParaRPr lang="en-US" sz="4000" dirty="0" smtClean="0"/>
          </a:p>
          <a:p>
            <a:pPr marL="0" indent="0" algn="ctr">
              <a:buNone/>
            </a:pPr>
            <a:endParaRPr lang="en-US" sz="4800" dirty="0" smtClean="0"/>
          </a:p>
          <a:p>
            <a:pPr marL="0" indent="0" algn="ctr">
              <a:buNone/>
            </a:pPr>
            <a:r>
              <a:rPr lang="en-US" sz="4800" dirty="0" smtClean="0"/>
              <a:t>Does Pepé become a </a:t>
            </a:r>
            <a:r>
              <a:rPr lang="en-US" sz="4800" dirty="0" smtClean="0"/>
              <a:t>man?</a:t>
            </a:r>
            <a:endParaRPr lang="en-US" sz="4800" dirty="0" smtClean="0"/>
          </a:p>
          <a:p>
            <a:endParaRPr lang="en-US" dirty="0"/>
          </a:p>
          <a:p>
            <a:pPr marL="0" indent="0">
              <a:buNone/>
            </a:pPr>
            <a:endParaRPr lang="en-US" dirty="0" smtClean="0"/>
          </a:p>
        </p:txBody>
      </p:sp>
      <p:sp>
        <p:nvSpPr>
          <p:cNvPr id="3" name="Title 2"/>
          <p:cNvSpPr>
            <a:spLocks noGrp="1"/>
          </p:cNvSpPr>
          <p:nvPr>
            <p:ph type="title"/>
          </p:nvPr>
        </p:nvSpPr>
        <p:spPr/>
        <p:txBody>
          <a:bodyPr>
            <a:normAutofit fontScale="90000"/>
          </a:bodyPr>
          <a:lstStyle/>
          <a:p>
            <a:pPr algn="ctr"/>
            <a:r>
              <a:rPr lang="en-US" dirty="0" smtClean="0"/>
              <a:t>Shared Inquiry Discussion</a:t>
            </a:r>
            <a:br>
              <a:rPr lang="en-US" dirty="0" smtClean="0"/>
            </a:br>
            <a:r>
              <a:rPr lang="en-US" dirty="0" smtClean="0"/>
              <a:t>Interpretive Question</a:t>
            </a:r>
            <a:endParaRPr lang="en-US" dirty="0"/>
          </a:p>
        </p:txBody>
      </p:sp>
    </p:spTree>
    <p:extLst>
      <p:ext uri="{BB962C8B-B14F-4D97-AF65-F5344CB8AC3E}">
        <p14:creationId xmlns:p14="http://schemas.microsoft.com/office/powerpoint/2010/main" val="2560740156"/>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lgn="ctr">
              <a:buNone/>
            </a:pPr>
            <a:r>
              <a:rPr lang="en-US" sz="3200" dirty="0" smtClean="0"/>
              <a:t>Do you think Pepé was wise or foolish to flee to the mountains? Why do you say so?</a:t>
            </a:r>
          </a:p>
          <a:p>
            <a:pPr marL="0" indent="0" algn="ctr">
              <a:buNone/>
            </a:pPr>
            <a:endParaRPr lang="en-US" sz="3200" dirty="0" smtClean="0"/>
          </a:p>
          <a:p>
            <a:pPr marL="0" indent="0" algn="ctr">
              <a:buNone/>
            </a:pPr>
            <a:r>
              <a:rPr lang="en-US" sz="3200" dirty="0"/>
              <a:t>o</a:t>
            </a:r>
            <a:r>
              <a:rPr lang="en-US" sz="3200" dirty="0" smtClean="0"/>
              <a:t>r</a:t>
            </a:r>
            <a:endParaRPr lang="en-US" sz="3200" dirty="0" smtClean="0"/>
          </a:p>
          <a:p>
            <a:pPr marL="0" indent="0" algn="ctr">
              <a:buNone/>
            </a:pPr>
            <a:endParaRPr lang="en-US" sz="3200" dirty="0"/>
          </a:p>
          <a:p>
            <a:pPr marL="0" indent="0" algn="ctr">
              <a:buNone/>
            </a:pPr>
            <a:r>
              <a:rPr lang="en-US" sz="3200" dirty="0" smtClean="0"/>
              <a:t>How do teenagers become adults? What is necessary for this </a:t>
            </a:r>
            <a:r>
              <a:rPr lang="en-US" sz="3200" dirty="0" smtClean="0"/>
              <a:t>transition</a:t>
            </a:r>
            <a:r>
              <a:rPr lang="en-US" sz="3200" dirty="0" smtClean="0"/>
              <a:t> </a:t>
            </a:r>
            <a:r>
              <a:rPr lang="en-US" sz="3200" dirty="0" smtClean="0"/>
              <a:t>to occur?</a:t>
            </a:r>
            <a:endParaRPr lang="en-US" sz="3200" dirty="0"/>
          </a:p>
        </p:txBody>
      </p:sp>
      <p:sp>
        <p:nvSpPr>
          <p:cNvPr id="3" name="Title 2"/>
          <p:cNvSpPr>
            <a:spLocks noGrp="1"/>
          </p:cNvSpPr>
          <p:nvPr>
            <p:ph type="title"/>
          </p:nvPr>
        </p:nvSpPr>
        <p:spPr/>
        <p:txBody>
          <a:bodyPr/>
          <a:lstStyle/>
          <a:p>
            <a:pPr algn="ctr"/>
            <a:r>
              <a:rPr lang="en-US" dirty="0" smtClean="0"/>
              <a:t>Writing After Discussion</a:t>
            </a:r>
            <a:endParaRPr lang="en-US" dirty="0"/>
          </a:p>
        </p:txBody>
      </p:sp>
    </p:spTree>
    <p:extLst>
      <p:ext uri="{BB962C8B-B14F-4D97-AF65-F5344CB8AC3E}">
        <p14:creationId xmlns:p14="http://schemas.microsoft.com/office/powerpoint/2010/main" val="4076367253"/>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Pap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ヒラギノ角ゴ Pro W3"/>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ヒラギノ角ゴ Pro W3"/>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Paper.thmx</Template>
  <TotalTime>5461</TotalTime>
  <Words>930</Words>
  <Application>Microsoft Macintosh PowerPoint</Application>
  <PresentationFormat>On-screen Show (4:3)</PresentationFormat>
  <Paragraphs>50</Paragraphs>
  <Slides>7</Slides>
  <Notes>7</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Paper</vt:lpstr>
      <vt:lpstr>“Flight”    </vt:lpstr>
      <vt:lpstr>“About fifteen miles below Monterey, on the wild coast, the Torres family had their farm, a few sloping acres above a cliff that dropped to the brown reefs and to the hissing white waters of the ocean.”</vt:lpstr>
      <vt:lpstr>Text Opener</vt:lpstr>
      <vt:lpstr>Sharing Questions</vt:lpstr>
      <vt:lpstr>Guided Notes</vt:lpstr>
      <vt:lpstr>Shared Inquiry Discussion Interpretive Question</vt:lpstr>
      <vt:lpstr>Writing After Discussion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“Flight”    </dc:title>
  <dc:creator>Minneapolis Public Schools</dc:creator>
  <cp:lastModifiedBy>Minneapolis Public Schools</cp:lastModifiedBy>
  <cp:revision>16</cp:revision>
  <dcterms:created xsi:type="dcterms:W3CDTF">2013-08-08T19:14:05Z</dcterms:created>
  <dcterms:modified xsi:type="dcterms:W3CDTF">2013-08-12T14:19:42Z</dcterms:modified>
</cp:coreProperties>
</file>